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62" r:id="rId4"/>
    <p:sldId id="258" r:id="rId5"/>
    <p:sldId id="278" r:id="rId6"/>
    <p:sldId id="283" r:id="rId7"/>
    <p:sldId id="288" r:id="rId8"/>
    <p:sldId id="290" r:id="rId9"/>
    <p:sldId id="291" r:id="rId10"/>
    <p:sldId id="293" r:id="rId11"/>
    <p:sldId id="294" r:id="rId12"/>
    <p:sldId id="285" r:id="rId13"/>
    <p:sldId id="286" r:id="rId14"/>
    <p:sldId id="296" r:id="rId15"/>
    <p:sldId id="266" r:id="rId16"/>
    <p:sldId id="268" r:id="rId17"/>
    <p:sldId id="297" r:id="rId18"/>
    <p:sldId id="269" r:id="rId19"/>
    <p:sldId id="270" r:id="rId20"/>
    <p:sldId id="272" r:id="rId21"/>
    <p:sldId id="284" r:id="rId22"/>
    <p:sldId id="282" r:id="rId23"/>
    <p:sldId id="281" r:id="rId24"/>
    <p:sldId id="279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3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5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8827-1017-462F-9004-5BE292FA929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EE4F-B52F-48CF-B0A1-74F1A67F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Periodic Table &amp; Classification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a typeface="ヒラギノ角ゴ Pro W3" pitchFamily="127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1</a:t>
            </a:r>
            <a:r>
              <a:rPr lang="en-US" dirty="0" smtClean="0">
                <a:ea typeface="ヒラギノ角ゴ Pro W3" pitchFamily="127" charset="-128"/>
              </a:rPr>
              <a:t>.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 </a:t>
            </a:r>
            <a:r>
              <a:rPr lang="en-US" dirty="0" smtClean="0">
                <a:ea typeface="ヒラギノ角ゴ Pro W3" pitchFamily="127" charset="-128"/>
              </a:rPr>
              <a:t>A brief Intro to 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Mendeleev’s </a:t>
            </a:r>
            <a:r>
              <a:rPr lang="en-US" dirty="0" smtClean="0">
                <a:ea typeface="ヒラギノ角ゴ Pro W3" pitchFamily="127" charset="-128"/>
              </a:rPr>
              <a:t>Periodic Table:</a:t>
            </a:r>
          </a:p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The Periodic </a:t>
            </a:r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Law</a:t>
            </a:r>
            <a:endParaRPr lang="en-US" dirty="0" smtClean="0">
              <a:ea typeface="ヒラギノ角ゴ Pro W3" pitchFamily="127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  <a:cs typeface="Arial" pitchFamily="34" charset="0"/>
              </a:rPr>
              <a:t>2. Modern </a:t>
            </a:r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Periodic Table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  <a:cs typeface="Arial" pitchFamily="34" charset="0"/>
              </a:rPr>
              <a:t>3</a:t>
            </a:r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  <a:cs typeface="Arial" pitchFamily="34" charset="0"/>
              </a:rPr>
              <a:t> Classifying </a:t>
            </a:r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 Periodic Table:</a:t>
            </a:r>
          </a:p>
          <a:p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Groups &amp; Periods</a:t>
            </a:r>
          </a:p>
          <a:p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Main Groups &amp; Transition Metals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  <a:cs typeface="Arial" pitchFamily="34" charset="0"/>
              </a:rPr>
              <a:t>4. Prediction</a:t>
            </a:r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 of New Elements</a:t>
            </a:r>
          </a:p>
          <a:p>
            <a:pPr marL="0" indent="0">
              <a:buNone/>
            </a:pPr>
            <a:endParaRPr lang="en-US" dirty="0" smtClean="0">
              <a:ea typeface="ヒラギノ角ゴ Pro W3" pitchFamily="127" charset="-128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ea typeface="ヒラギノ角ゴ Pro W3" pitchFamily="127" charset="-128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ea typeface="ヒラギノ角ゴ Pro W3" pitchFamily="127" charset="-128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8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 2</a:t>
            </a:r>
          </a:p>
          <a:p>
            <a:pPr marL="0" indent="0" hangingPunct="0">
              <a:buNone/>
            </a:pPr>
            <a:r>
              <a:rPr lang="en-US" dirty="0" smtClean="0"/>
              <a:t>What term </a:t>
            </a:r>
            <a:r>
              <a:rPr lang="en-US" dirty="0"/>
              <a:t>refer to a </a:t>
            </a:r>
            <a:r>
              <a:rPr lang="en-US" dirty="0">
                <a:solidFill>
                  <a:srgbClr val="FF0000"/>
                </a:solidFill>
              </a:rPr>
              <a:t>horizontal row </a:t>
            </a:r>
            <a:r>
              <a:rPr lang="en-US" dirty="0"/>
              <a:t>in the periodic table of elements</a:t>
            </a:r>
            <a:r>
              <a:rPr lang="en-US" dirty="0" smtClean="0"/>
              <a:t>?</a:t>
            </a:r>
          </a:p>
          <a:p>
            <a:pPr marL="0" indent="0" hangingPunct="0">
              <a:buNone/>
            </a:pPr>
            <a:endParaRPr lang="en-US" dirty="0"/>
          </a:p>
          <a:p>
            <a:pPr marL="0" indent="0" hangingPunct="0">
              <a:buNone/>
            </a:pPr>
            <a:r>
              <a:rPr lang="en-US" dirty="0"/>
              <a:t>		(a)	group or family</a:t>
            </a:r>
          </a:p>
          <a:p>
            <a:pPr marL="0" indent="0" hangingPunct="0">
              <a:buNone/>
            </a:pPr>
            <a:r>
              <a:rPr lang="en-US" dirty="0"/>
              <a:t>		(b)	group or series</a:t>
            </a:r>
          </a:p>
          <a:p>
            <a:pPr marL="0" indent="0" hangingPunct="0">
              <a:buNone/>
            </a:pPr>
            <a:r>
              <a:rPr lang="en-US" dirty="0"/>
              <a:t>		(c)	period or family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  <a:r>
              <a:rPr lang="en-US" dirty="0" smtClean="0"/>
              <a:t>(d) </a:t>
            </a:r>
            <a:r>
              <a:rPr lang="en-US" dirty="0"/>
              <a:t>	period or series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25000" lnSpcReduction="20000"/>
          </a:bodyPr>
          <a:lstStyle/>
          <a:p>
            <a:pPr marL="0" indent="0" hangingPunct="0">
              <a:buNone/>
            </a:pPr>
            <a:endParaRPr lang="en-US" sz="3500" dirty="0" smtClean="0">
              <a:solidFill>
                <a:srgbClr val="FF0000"/>
              </a:solidFill>
            </a:endParaRPr>
          </a:p>
          <a:p>
            <a:pPr marL="0" indent="0" hangingPunct="0">
              <a:buNone/>
            </a:pPr>
            <a:endParaRPr lang="en-US" sz="8000" dirty="0" smtClean="0">
              <a:solidFill>
                <a:srgbClr val="FF0000"/>
              </a:solidFill>
            </a:endParaRPr>
          </a:p>
          <a:p>
            <a:pPr marL="0" indent="0" hangingPunct="0">
              <a:buNone/>
            </a:pPr>
            <a:endParaRPr lang="en-US" sz="8000" dirty="0">
              <a:solidFill>
                <a:srgbClr val="FF0000"/>
              </a:solidFill>
            </a:endParaRPr>
          </a:p>
          <a:p>
            <a:pPr marL="0" indent="0" hangingPunct="0">
              <a:buNone/>
            </a:pPr>
            <a:r>
              <a:rPr lang="en-US" sz="12800" dirty="0" smtClean="0">
                <a:solidFill>
                  <a:srgbClr val="FF0000"/>
                </a:solidFill>
              </a:rPr>
              <a:t>Example 3</a:t>
            </a:r>
          </a:p>
          <a:p>
            <a:pPr marL="0" indent="0" hangingPunct="0">
              <a:buNone/>
            </a:pPr>
            <a:r>
              <a:rPr lang="en-US" sz="12800" dirty="0" smtClean="0"/>
              <a:t>Would you place the elements Li, Na &amp; K in the  </a:t>
            </a:r>
            <a:r>
              <a:rPr lang="en-US" sz="12800" dirty="0" smtClean="0">
                <a:solidFill>
                  <a:srgbClr val="FF0000"/>
                </a:solidFill>
              </a:rPr>
              <a:t>same  ‘group’ </a:t>
            </a:r>
            <a:r>
              <a:rPr lang="en-US" sz="12800" dirty="0" smtClean="0"/>
              <a:t>or the </a:t>
            </a:r>
            <a:r>
              <a:rPr lang="en-US" sz="12800" dirty="0" smtClean="0">
                <a:solidFill>
                  <a:srgbClr val="FF0000"/>
                </a:solidFill>
              </a:rPr>
              <a:t>same ‘period</a:t>
            </a:r>
            <a:r>
              <a:rPr lang="en-US" sz="12800" dirty="0" smtClean="0"/>
              <a:t>’ ?</a:t>
            </a:r>
          </a:p>
          <a:p>
            <a:pPr marL="0" indent="0" hangingPunct="0">
              <a:buNone/>
            </a:pPr>
            <a:endParaRPr lang="en-US" sz="12800" dirty="0" smtClean="0">
              <a:solidFill>
                <a:srgbClr val="FF0000"/>
              </a:solidFill>
            </a:endParaRPr>
          </a:p>
          <a:p>
            <a:pPr marL="0" indent="0" hangingPunct="0">
              <a:buNone/>
            </a:pPr>
            <a:endParaRPr lang="en-US" sz="12800" dirty="0" smtClean="0">
              <a:solidFill>
                <a:srgbClr val="FF0000"/>
              </a:solidFill>
            </a:endParaRPr>
          </a:p>
          <a:p>
            <a:pPr marL="0" indent="0" hangingPunct="0">
              <a:buNone/>
            </a:pPr>
            <a:r>
              <a:rPr lang="en-US" sz="12800" dirty="0" smtClean="0">
                <a:solidFill>
                  <a:srgbClr val="FF0000"/>
                </a:solidFill>
              </a:rPr>
              <a:t>Example 4</a:t>
            </a:r>
          </a:p>
          <a:p>
            <a:pPr marL="0" indent="0" hangingPunct="0">
              <a:buNone/>
            </a:pPr>
            <a:r>
              <a:rPr lang="en-US" sz="12800" dirty="0"/>
              <a:t>Would you place the elements </a:t>
            </a:r>
            <a:r>
              <a:rPr lang="en-US" sz="12800" dirty="0" smtClean="0"/>
              <a:t>Y, Ag &amp; I </a:t>
            </a:r>
            <a:r>
              <a:rPr lang="en-US" sz="12800" dirty="0"/>
              <a:t>in the  </a:t>
            </a:r>
            <a:r>
              <a:rPr lang="en-US" sz="12800" dirty="0">
                <a:solidFill>
                  <a:srgbClr val="FF0000"/>
                </a:solidFill>
              </a:rPr>
              <a:t>same  ‘group’ </a:t>
            </a:r>
            <a:r>
              <a:rPr lang="en-US" sz="12800" dirty="0"/>
              <a:t>or the </a:t>
            </a:r>
            <a:r>
              <a:rPr lang="en-US" sz="12800" dirty="0">
                <a:solidFill>
                  <a:srgbClr val="FF0000"/>
                </a:solidFill>
              </a:rPr>
              <a:t>same ‘period</a:t>
            </a:r>
            <a:r>
              <a:rPr lang="en-US" sz="12800" dirty="0"/>
              <a:t>’ ?</a:t>
            </a:r>
          </a:p>
          <a:p>
            <a:pPr marL="0" indent="0" hangingPunct="0">
              <a:buNone/>
            </a:pPr>
            <a:endParaRPr lang="en-US" sz="12800" dirty="0"/>
          </a:p>
          <a:p>
            <a:pPr marL="0" indent="0" hangingPunct="0">
              <a:buNone/>
            </a:pPr>
            <a:endParaRPr lang="en-US" sz="8000" dirty="0"/>
          </a:p>
          <a:p>
            <a:pPr marL="0" indent="0" hangingPunct="0">
              <a:buNone/>
            </a:pPr>
            <a:r>
              <a:rPr lang="en-US" dirty="0"/>
              <a:t>		</a:t>
            </a:r>
            <a:endParaRPr lang="en-US" dirty="0" smtClean="0"/>
          </a:p>
          <a:p>
            <a:pPr marL="0" indent="0" hangingPunc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28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The periodic table can also be divided into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main-group </a:t>
            </a:r>
            <a:r>
              <a:rPr lang="en-US" sz="3200" b="1" dirty="0">
                <a:solidFill>
                  <a:srgbClr val="FF0000"/>
                </a:solidFill>
              </a:rPr>
              <a:t>elements</a:t>
            </a:r>
            <a:r>
              <a:rPr lang="en-US" sz="3200" dirty="0"/>
              <a:t>, whose properties tend to be </a:t>
            </a:r>
            <a:r>
              <a:rPr lang="en-US" sz="3200" u="sng" dirty="0"/>
              <a:t>largely predictable </a:t>
            </a:r>
            <a:r>
              <a:rPr lang="en-US" sz="3200" dirty="0"/>
              <a:t>based on their position in the periodic table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  <a:defRPr/>
            </a:pPr>
            <a:endParaRPr lang="en-US" sz="32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</a:rPr>
              <a:t>transition elements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or </a:t>
            </a:r>
            <a:r>
              <a:rPr lang="en-US" sz="3200" b="1" dirty="0">
                <a:solidFill>
                  <a:srgbClr val="143C83"/>
                </a:solidFill>
              </a:rPr>
              <a:t>transition metals</a:t>
            </a:r>
            <a:r>
              <a:rPr lang="en-US" sz="3200" dirty="0"/>
              <a:t>, whose properties tend to be</a:t>
            </a:r>
            <a:r>
              <a:rPr lang="en-US" sz="3200" u="sng" dirty="0"/>
              <a:t> less predictable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based simply on their position in the </a:t>
            </a:r>
            <a:r>
              <a:rPr lang="en-US" sz="3200" dirty="0" smtClean="0"/>
              <a:t>periodic </a:t>
            </a:r>
            <a:r>
              <a:rPr lang="en-US" sz="3200" dirty="0"/>
              <a:t>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pic>
        <p:nvPicPr>
          <p:cNvPr id="4" name="Picture 5" descr="Z:\50627 IRDVD Tro Chemistry A Molecular Approach\Working Files 50627\JPEG 50627\ch02\02_13_Fig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>
            <a:fillRect/>
          </a:stretch>
        </p:blipFill>
        <p:spPr bwMode="auto">
          <a:xfrm>
            <a:off x="152400" y="13716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Main-group 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elements(</a:t>
            </a:r>
            <a:r>
              <a:rPr lang="en-US" dirty="0" smtClean="0">
                <a:ea typeface="ヒラギノ角ゴ Pro W3" pitchFamily="127" charset="-128"/>
              </a:rPr>
              <a:t>also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 </a:t>
            </a:r>
            <a:r>
              <a:rPr lang="en-US" dirty="0" smtClean="0">
                <a:ea typeface="ヒラギノ角ゴ Pro W3" pitchFamily="127" charset="-128"/>
              </a:rPr>
              <a:t>called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 </a:t>
            </a:r>
            <a:r>
              <a:rPr lang="en-US" dirty="0" smtClean="0">
                <a:ea typeface="ヒラギノ角ゴ Pro W3" pitchFamily="127" charset="-128"/>
              </a:rPr>
              <a:t>Representative elements) are </a:t>
            </a:r>
            <a:r>
              <a:rPr lang="en-US" dirty="0">
                <a:ea typeface="ヒラギノ角ゴ Pro W3" pitchFamily="127" charset="-128"/>
              </a:rPr>
              <a:t>in columns labeled with a number and the letter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A</a:t>
            </a:r>
            <a:r>
              <a:rPr lang="en-US" dirty="0">
                <a:ea typeface="ヒラギノ角ゴ Pro W3" pitchFamily="127" charset="-128"/>
              </a:rPr>
              <a:t> (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1A–8A </a:t>
            </a:r>
            <a:r>
              <a:rPr lang="en-US" dirty="0">
                <a:ea typeface="ヒラギノ角ゴ Pro W3" pitchFamily="127" charset="-128"/>
              </a:rPr>
              <a:t>or groups 1, 2, and 13–18). </a:t>
            </a:r>
          </a:p>
          <a:p>
            <a:endParaRPr lang="en-US" dirty="0">
              <a:ea typeface="ヒラギノ角ゴ Pro W3" pitchFamily="127" charset="-128"/>
            </a:endParaRPr>
          </a:p>
          <a:p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Transition elements </a:t>
            </a:r>
            <a:r>
              <a:rPr lang="en-US" dirty="0">
                <a:ea typeface="ヒラギノ角ゴ Pro W3" pitchFamily="127" charset="-128"/>
              </a:rPr>
              <a:t>are in columns labeled with a number and the letter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B</a:t>
            </a:r>
            <a:r>
              <a:rPr lang="en-US" dirty="0">
                <a:ea typeface="ヒラギノ角ゴ Pro W3" pitchFamily="127" charset="-128"/>
              </a:rPr>
              <a:t> (or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groups 3–12</a:t>
            </a:r>
            <a:r>
              <a:rPr lang="en-US" dirty="0">
                <a:ea typeface="ヒラギノ角ゴ Pro W3" pitchFamily="127" charset="-128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2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 5</a:t>
            </a:r>
          </a:p>
          <a:p>
            <a:pPr marL="0" indent="0" hangingPunct="0">
              <a:buNone/>
            </a:pPr>
            <a:r>
              <a:rPr lang="en-US" dirty="0" smtClean="0"/>
              <a:t>Which one of the following sections does </a:t>
            </a:r>
            <a:r>
              <a:rPr lang="en-US" dirty="0" smtClean="0">
                <a:solidFill>
                  <a:srgbClr val="FF0000"/>
                </a:solidFill>
              </a:rPr>
              <a:t>‘Hg’ </a:t>
            </a:r>
            <a:r>
              <a:rPr lang="en-US" dirty="0" smtClean="0"/>
              <a:t>belong to ?</a:t>
            </a:r>
            <a:endParaRPr lang="en-US" dirty="0"/>
          </a:p>
          <a:p>
            <a:pPr marL="0" indent="0" hangingPunct="0">
              <a:buNone/>
            </a:pPr>
            <a:r>
              <a:rPr lang="en-US" dirty="0"/>
              <a:t>		(a)	</a:t>
            </a:r>
            <a:r>
              <a:rPr lang="en-US" dirty="0" smtClean="0"/>
              <a:t>Rare </a:t>
            </a:r>
            <a:r>
              <a:rPr lang="en-US" dirty="0"/>
              <a:t>elements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  <a:r>
              <a:rPr lang="en-US" dirty="0" smtClean="0"/>
              <a:t>(b)</a:t>
            </a:r>
            <a:r>
              <a:rPr lang="en-US" dirty="0"/>
              <a:t>	</a:t>
            </a:r>
            <a:r>
              <a:rPr lang="en-US" dirty="0" smtClean="0"/>
              <a:t>Main Group </a:t>
            </a:r>
            <a:r>
              <a:rPr lang="en-US" dirty="0"/>
              <a:t>elements</a:t>
            </a:r>
          </a:p>
          <a:p>
            <a:pPr marL="0" indent="0" hangingPunct="0">
              <a:buNone/>
            </a:pPr>
            <a:r>
              <a:rPr lang="en-US" dirty="0"/>
              <a:t>		(c)	transition elements</a:t>
            </a:r>
          </a:p>
          <a:p>
            <a:pPr marL="0" indent="0" hangingPunct="0">
              <a:buNone/>
            </a:pPr>
            <a:r>
              <a:rPr lang="en-US" dirty="0"/>
              <a:t>		(d)	inner transition elements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3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 6</a:t>
            </a:r>
          </a:p>
          <a:p>
            <a:pPr marL="0" indent="0" hangingPunct="0">
              <a:buNone/>
            </a:pPr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term</a:t>
            </a:r>
            <a:r>
              <a:rPr lang="en-US" dirty="0"/>
              <a:t> for the elements in Groups </a:t>
            </a:r>
            <a:r>
              <a:rPr lang="en-US" dirty="0">
                <a:solidFill>
                  <a:srgbClr val="FF0000"/>
                </a:solidFill>
              </a:rPr>
              <a:t>3–12?</a:t>
            </a:r>
          </a:p>
          <a:p>
            <a:pPr marL="0" indent="0" hangingPunct="0">
              <a:buNone/>
            </a:pPr>
            <a:r>
              <a:rPr lang="en-US" dirty="0"/>
              <a:t>		(a)	rare earth elements</a:t>
            </a:r>
          </a:p>
          <a:p>
            <a:pPr marL="0" indent="0" hangingPunct="0">
              <a:buNone/>
            </a:pPr>
            <a:r>
              <a:rPr lang="en-US" dirty="0"/>
              <a:t>		(b)	representative elements</a:t>
            </a:r>
          </a:p>
          <a:p>
            <a:pPr marL="0" indent="0" hangingPunct="0">
              <a:buNone/>
            </a:pPr>
            <a:r>
              <a:rPr lang="en-US" dirty="0"/>
              <a:t>		(</a:t>
            </a:r>
            <a:r>
              <a:rPr lang="en-US" cap="small" dirty="0"/>
              <a:t>c</a:t>
            </a:r>
            <a:r>
              <a:rPr lang="en-US" dirty="0"/>
              <a:t>)	transition elements</a:t>
            </a:r>
          </a:p>
          <a:p>
            <a:pPr marL="0" indent="0" hangingPunct="0">
              <a:buNone/>
            </a:pPr>
            <a:r>
              <a:rPr lang="en-US" dirty="0"/>
              <a:t>		(d)	inner transition elements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8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dirty="0">
                <a:solidFill>
                  <a:srgbClr val="FF0000"/>
                </a:solidFill>
              </a:rPr>
              <a:t>Example 7</a:t>
            </a:r>
          </a:p>
          <a:p>
            <a:pPr marL="0" indent="0" hangingPunct="0">
              <a:buNone/>
            </a:pPr>
            <a:r>
              <a:rPr lang="en-US" dirty="0"/>
              <a:t>Which one of the following sections does </a:t>
            </a:r>
            <a:r>
              <a:rPr lang="en-US" dirty="0" smtClean="0">
                <a:solidFill>
                  <a:srgbClr val="FF0000"/>
                </a:solidFill>
              </a:rPr>
              <a:t>‘In’ </a:t>
            </a:r>
            <a:r>
              <a:rPr lang="en-US" dirty="0"/>
              <a:t>belong to ?</a:t>
            </a:r>
          </a:p>
          <a:p>
            <a:pPr marL="0" indent="0" hangingPunct="0">
              <a:buNone/>
            </a:pPr>
            <a:r>
              <a:rPr lang="en-US" dirty="0"/>
              <a:t>		(a)	Rare elements</a:t>
            </a:r>
          </a:p>
          <a:p>
            <a:pPr marL="0" indent="0" hangingPunct="0">
              <a:buNone/>
            </a:pPr>
            <a:r>
              <a:rPr lang="en-US" dirty="0"/>
              <a:t>		(b)	Main Group elements</a:t>
            </a:r>
          </a:p>
          <a:p>
            <a:pPr marL="0" indent="0" hangingPunct="0">
              <a:buNone/>
            </a:pPr>
            <a:r>
              <a:rPr lang="en-US" dirty="0"/>
              <a:t>		(c)	transition elements</a:t>
            </a:r>
          </a:p>
          <a:p>
            <a:pPr marL="0" indent="0" hangingPunct="0">
              <a:buNone/>
            </a:pPr>
            <a:r>
              <a:rPr lang="en-US" dirty="0"/>
              <a:t>		(d)	inner transition elements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7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families </a:t>
            </a:r>
            <a:r>
              <a:rPr lang="en-US" dirty="0"/>
              <a:t>have common </a:t>
            </a:r>
            <a:r>
              <a:rPr lang="en-US" dirty="0" smtClean="0"/>
              <a:t>names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a typeface="ヒラギノ角ゴ Pro W3" pitchFamily="127" charset="-128"/>
                <a:cs typeface="Arial" pitchFamily="34" charset="0"/>
              </a:rPr>
              <a:t>Noble 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  <a:cs typeface="Arial" pitchFamily="34" charset="0"/>
              </a:rPr>
              <a:t>Gases</a:t>
            </a:r>
            <a:r>
              <a:rPr lang="en-US" dirty="0" smtClean="0">
                <a:ea typeface="ヒラギノ角ゴ Pro W3" pitchFamily="127" charset="-128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ea typeface="ヒラギノ角ゴ Pro W3" pitchFamily="127" charset="-128"/>
              </a:rPr>
              <a:t> </a:t>
            </a:r>
          </a:p>
          <a:p>
            <a:pPr marL="0" indent="0">
              <a:buNone/>
            </a:pPr>
            <a:endParaRPr lang="en-US" dirty="0">
              <a:ea typeface="ヒラギノ角ゴ Pro W3" pitchFamily="127" charset="-128"/>
            </a:endParaRPr>
          </a:p>
          <a:p>
            <a:pPr marL="0" indent="0">
              <a:buNone/>
            </a:pPr>
            <a:r>
              <a:rPr lang="en-US" dirty="0">
                <a:ea typeface="ヒラギノ角ゴ Pro W3" pitchFamily="127" charset="-128"/>
              </a:rPr>
              <a:t>The group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 8A </a:t>
            </a:r>
            <a:r>
              <a:rPr lang="en-US" dirty="0">
                <a:ea typeface="ヒラギノ角ゴ Pro W3" pitchFamily="127" charset="-128"/>
              </a:rPr>
              <a:t>elements, called the </a:t>
            </a:r>
            <a:r>
              <a:rPr lang="en-US" b="1" dirty="0">
                <a:solidFill>
                  <a:srgbClr val="FF0000"/>
                </a:solidFill>
                <a:ea typeface="ヒラギノ角ゴ Pro W3" pitchFamily="127" charset="-128"/>
              </a:rPr>
              <a:t>noble</a:t>
            </a:r>
            <a:r>
              <a:rPr lang="en-US" b="1" dirty="0">
                <a:solidFill>
                  <a:srgbClr val="333399"/>
                </a:solidFill>
                <a:ea typeface="ヒラギノ角ゴ Pro W3" pitchFamily="127" charset="-128"/>
              </a:rPr>
              <a:t> </a:t>
            </a:r>
            <a:r>
              <a:rPr lang="en-US" b="1" dirty="0">
                <a:solidFill>
                  <a:srgbClr val="FF0000"/>
                </a:solidFill>
                <a:ea typeface="ヒラギノ角ゴ Pro W3" pitchFamily="127" charset="-128"/>
              </a:rPr>
              <a:t>gases</a:t>
            </a:r>
            <a:r>
              <a:rPr lang="en-US" dirty="0">
                <a:ea typeface="ヒラギノ角ゴ Pro W3" pitchFamily="127" charset="-128"/>
              </a:rPr>
              <a:t>, are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mostly unreactive</a:t>
            </a:r>
            <a:r>
              <a:rPr lang="en-US" dirty="0" smtClean="0">
                <a:ea typeface="ヒラギノ角ゴ Pro W3" pitchFamily="127" charset="-128"/>
              </a:rPr>
              <a:t>.</a:t>
            </a:r>
            <a:endParaRPr lang="en-US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0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families have 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ea typeface="ヒラギノ角ゴ Pro W3" pitchFamily="127" charset="-128"/>
            </a:endParaRPr>
          </a:p>
          <a:p>
            <a:pPr marL="0" indent="0">
              <a:buNone/>
            </a:pPr>
            <a:r>
              <a:rPr lang="en-US" dirty="0" smtClean="0">
                <a:ea typeface="ヒラギノ角ゴ Pro W3" pitchFamily="127" charset="-128"/>
              </a:rPr>
              <a:t>The </a:t>
            </a:r>
            <a:r>
              <a:rPr lang="en-US" dirty="0">
                <a:ea typeface="ヒラギノ角ゴ Pro W3" pitchFamily="127" charset="-128"/>
              </a:rPr>
              <a:t>group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1A elements</a:t>
            </a:r>
            <a:r>
              <a:rPr lang="en-US" dirty="0">
                <a:ea typeface="ヒラギノ角ゴ Pro W3" pitchFamily="127" charset="-128"/>
              </a:rPr>
              <a:t>, called the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alkali metals</a:t>
            </a:r>
            <a:r>
              <a:rPr lang="en-US" dirty="0">
                <a:ea typeface="ヒラギノ角ゴ Pro W3" pitchFamily="127" charset="-128"/>
              </a:rPr>
              <a:t>, are all reactive metals.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 </a:t>
            </a:r>
          </a:p>
          <a:p>
            <a:pPr marL="0" indent="0">
              <a:buNone/>
            </a:pPr>
            <a:endParaRPr lang="en-US" dirty="0">
              <a:ea typeface="ヒラギノ角ゴ Pro W3" pitchFamily="127" charset="-128"/>
            </a:endParaRPr>
          </a:p>
          <a:p>
            <a:pPr marL="0" indent="0">
              <a:buNone/>
            </a:pPr>
            <a:r>
              <a:rPr lang="en-US" dirty="0">
                <a:ea typeface="ヒラギノ角ゴ Pro W3" pitchFamily="127" charset="-128"/>
              </a:rPr>
              <a:t>The group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2A elements </a:t>
            </a:r>
            <a:r>
              <a:rPr lang="en-US" dirty="0">
                <a:ea typeface="ヒラギノ角ゴ Pro W3" pitchFamily="127" charset="-128"/>
              </a:rPr>
              <a:t>are called the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alkaline</a:t>
            </a:r>
            <a:r>
              <a:rPr lang="en-US" b="1" dirty="0">
                <a:solidFill>
                  <a:srgbClr val="333399"/>
                </a:solidFill>
                <a:ea typeface="ヒラギノ角ゴ Pro W3" pitchFamily="127" charset="-128"/>
              </a:rPr>
              <a:t> </a:t>
            </a:r>
            <a:r>
              <a:rPr lang="en-US" dirty="0">
                <a:solidFill>
                  <a:srgbClr val="FF0000"/>
                </a:solidFill>
                <a:ea typeface="ヒラギノ角ゴ Pro W3" pitchFamily="127" charset="-128"/>
              </a:rPr>
              <a:t>earth 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metals</a:t>
            </a:r>
            <a:r>
              <a:rPr lang="en-US" dirty="0" smtClean="0">
                <a:ea typeface="ヒラギノ角ゴ Pro W3" pitchFamily="127" charset="-128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ea typeface="ヒラギノ角ゴ Pro W3" pitchFamily="127" charset="-128"/>
              </a:rPr>
              <a:t> </a:t>
            </a:r>
            <a:r>
              <a:rPr lang="en-US" dirty="0">
                <a:ea typeface="ヒラギノ角ゴ Pro W3" pitchFamily="127" charset="-128"/>
              </a:rPr>
              <a:t>fairly reactive, but not quite as reactive as the alkali metals</a:t>
            </a:r>
            <a:endParaRPr lang="en-US" dirty="0">
              <a:solidFill>
                <a:srgbClr val="FF0000"/>
              </a:solidFill>
              <a:ea typeface="ヒラギノ角ゴ Pro W3" pitchFamily="127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Mendeleev’s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Mendeleev proposed that the</a:t>
            </a:r>
            <a:r>
              <a:rPr lang="en-US" u="sng" dirty="0"/>
              <a:t> properties </a:t>
            </a:r>
            <a:r>
              <a:rPr lang="en-US" dirty="0"/>
              <a:t>of the chemical elements </a:t>
            </a:r>
            <a:r>
              <a:rPr lang="en-US" dirty="0">
                <a:solidFill>
                  <a:srgbClr val="FF0000"/>
                </a:solidFill>
              </a:rPr>
              <a:t>repeat at regular intervals</a:t>
            </a:r>
            <a:r>
              <a:rPr lang="en-US" dirty="0"/>
              <a:t> when arranged in order of</a:t>
            </a:r>
            <a:r>
              <a:rPr lang="en-US" dirty="0">
                <a:solidFill>
                  <a:srgbClr val="FF0000"/>
                </a:solidFill>
              </a:rPr>
              <a:t> increasing </a:t>
            </a:r>
            <a:r>
              <a:rPr lang="en-US" i="1" dirty="0">
                <a:solidFill>
                  <a:srgbClr val="FF0000"/>
                </a:solidFill>
              </a:rPr>
              <a:t>atomic mass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Can you think of some of the </a:t>
            </a:r>
            <a:r>
              <a:rPr lang="en-US" u="sng" dirty="0" smtClean="0"/>
              <a:t>properties</a:t>
            </a:r>
            <a:r>
              <a:rPr lang="en-US" dirty="0" smtClean="0"/>
              <a:t> he might have studied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2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04800" y="381000"/>
            <a:ext cx="8686800" cy="6096000"/>
            <a:chOff x="2260" y="2176"/>
            <a:chExt cx="3379" cy="2004"/>
          </a:xfrm>
        </p:grpSpPr>
        <p:pic>
          <p:nvPicPr>
            <p:cNvPr id="5" name="Picture 4" descr="fg06_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26"/>
            <a:stretch>
              <a:fillRect/>
            </a:stretch>
          </p:blipFill>
          <p:spPr bwMode="auto">
            <a:xfrm>
              <a:off x="2260" y="2176"/>
              <a:ext cx="3379" cy="20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443" y="3531"/>
              <a:ext cx="3185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15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r>
              <a:rPr lang="en-US" dirty="0"/>
              <a:t>Prediction of New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Mendeleev noticed that there appeared to be </a:t>
            </a:r>
            <a:r>
              <a:rPr lang="en-US" dirty="0">
                <a:solidFill>
                  <a:srgbClr val="FF0000"/>
                </a:solidFill>
              </a:rPr>
              <a:t>some elements missing </a:t>
            </a:r>
            <a:r>
              <a:rPr lang="en-US" dirty="0"/>
              <a:t>from the periodic table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 was able to </a:t>
            </a:r>
            <a:r>
              <a:rPr lang="en-US" dirty="0">
                <a:solidFill>
                  <a:srgbClr val="FF0000"/>
                </a:solidFill>
              </a:rPr>
              <a:t>accurately predict the </a:t>
            </a:r>
            <a:r>
              <a:rPr lang="en-US" dirty="0"/>
              <a:t>properties of the </a:t>
            </a:r>
            <a:r>
              <a:rPr lang="en-US" dirty="0">
                <a:solidFill>
                  <a:srgbClr val="FF0000"/>
                </a:solidFill>
              </a:rPr>
              <a:t>unknown element </a:t>
            </a:r>
            <a:r>
              <a:rPr lang="en-US" i="1" dirty="0" err="1">
                <a:solidFill>
                  <a:srgbClr val="FF0000"/>
                </a:solidFill>
              </a:rPr>
              <a:t>ekasilicon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1869.  It was discovered in 1886 as germanium.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0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Prediction of New Elements</a:t>
            </a:r>
          </a:p>
        </p:txBody>
      </p:sp>
      <p:pic>
        <p:nvPicPr>
          <p:cNvPr id="4" name="Picture 7" descr="06_01_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Prediction of New Elements</a:t>
            </a:r>
            <a:endParaRPr lang="en-US" dirty="0"/>
          </a:p>
        </p:txBody>
      </p:sp>
      <p:pic>
        <p:nvPicPr>
          <p:cNvPr id="4" name="Picture 7" descr="fg06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3"/>
          <a:stretch>
            <a:fillRect/>
          </a:stretch>
        </p:blipFill>
        <p:spPr>
          <a:xfrm>
            <a:off x="228600" y="1600200"/>
            <a:ext cx="85344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2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Prediction of New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periodic trends, Mendeleev predicted the existence of three elements (gallium, scandium, and germanium) before they were </a:t>
            </a:r>
            <a:br>
              <a:rPr lang="en-US" dirty="0"/>
            </a:br>
            <a:r>
              <a:rPr lang="en-US" dirty="0"/>
              <a:t>discovered.</a:t>
            </a:r>
          </a:p>
          <a:p>
            <a:r>
              <a:rPr lang="en-US" dirty="0"/>
              <a:t>He narrowly missed being awarded </a:t>
            </a:r>
            <a:br>
              <a:rPr lang="en-US" dirty="0"/>
            </a:br>
            <a:r>
              <a:rPr lang="en-US" dirty="0"/>
              <a:t>the Nobel Prize in 1906</a:t>
            </a:r>
          </a:p>
        </p:txBody>
      </p:sp>
    </p:spTree>
    <p:extLst>
      <p:ext uri="{BB962C8B-B14F-4D97-AF65-F5344CB8AC3E}">
        <p14:creationId xmlns:p14="http://schemas.microsoft.com/office/powerpoint/2010/main" val="4093235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Prediction of New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 8</a:t>
            </a:r>
          </a:p>
          <a:p>
            <a:pPr marL="0" indent="0" hangingPunct="0">
              <a:buNone/>
            </a:pPr>
            <a:r>
              <a:rPr lang="en-US" dirty="0" smtClean="0"/>
              <a:t>Predict </a:t>
            </a:r>
            <a:r>
              <a:rPr lang="en-US" dirty="0"/>
              <a:t>the density for </a:t>
            </a:r>
            <a:r>
              <a:rPr lang="en-US" dirty="0">
                <a:solidFill>
                  <a:srgbClr val="FF0000"/>
                </a:solidFill>
              </a:rPr>
              <a:t>rhodium, Rh</a:t>
            </a:r>
            <a:r>
              <a:rPr lang="en-US" dirty="0"/>
              <a:t>, given the density of cobalt, Co, (8.89 g/cm3) and iridium, </a:t>
            </a:r>
            <a:r>
              <a:rPr lang="en-US" dirty="0" err="1"/>
              <a:t>Ir</a:t>
            </a:r>
            <a:r>
              <a:rPr lang="en-US" dirty="0"/>
              <a:t>, (22.65 g/cm3).</a:t>
            </a:r>
          </a:p>
          <a:p>
            <a:pPr marL="0" indent="0" hangingPunct="0">
              <a:buNone/>
            </a:pPr>
            <a:r>
              <a:rPr lang="en-US" dirty="0"/>
              <a:t>		(a)	2.01 g/cm3</a:t>
            </a:r>
          </a:p>
          <a:p>
            <a:pPr marL="0" indent="0" hangingPunct="0">
              <a:buNone/>
            </a:pPr>
            <a:r>
              <a:rPr lang="en-US" dirty="0"/>
              <a:t>		(b)	6.88 g/cm3</a:t>
            </a:r>
          </a:p>
          <a:p>
            <a:pPr marL="0" indent="0" hangingPunct="0">
              <a:buNone/>
            </a:pPr>
            <a:r>
              <a:rPr lang="en-US" dirty="0"/>
              <a:t>		(c)	13.76 g/cm3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  <a:r>
              <a:rPr lang="en-US" dirty="0" smtClean="0"/>
              <a:t>(d)</a:t>
            </a:r>
            <a:r>
              <a:rPr lang="en-US" dirty="0"/>
              <a:t>	15.77 g/cm3</a:t>
            </a:r>
          </a:p>
          <a:p>
            <a:pPr marL="0" indent="0" hangingPunct="0">
              <a:buNone/>
            </a:pPr>
            <a:r>
              <a:rPr lang="en-US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3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arrangement of the periodic table means that the </a:t>
            </a:r>
            <a:r>
              <a:rPr lang="en-US" dirty="0">
                <a:solidFill>
                  <a:srgbClr val="FF0000"/>
                </a:solidFill>
              </a:rPr>
              <a:t>physical properties </a:t>
            </a:r>
            <a:r>
              <a:rPr lang="en-US" dirty="0"/>
              <a:t>of the elements follow a </a:t>
            </a:r>
            <a:r>
              <a:rPr lang="en-US" dirty="0">
                <a:solidFill>
                  <a:srgbClr val="FF0000"/>
                </a:solidFill>
              </a:rPr>
              <a:t>regular </a:t>
            </a:r>
            <a:r>
              <a:rPr lang="en-US" dirty="0" smtClean="0">
                <a:solidFill>
                  <a:srgbClr val="FF0000"/>
                </a:solidFill>
              </a:rPr>
              <a:t>pattern</a:t>
            </a:r>
          </a:p>
          <a:p>
            <a:pPr marL="0" indent="0">
              <a:buNone/>
            </a:pPr>
            <a:r>
              <a:rPr lang="en-US" dirty="0" smtClean="0"/>
              <a:t>There will be </a:t>
            </a:r>
            <a:r>
              <a:rPr lang="en-US" dirty="0" smtClean="0">
                <a:solidFill>
                  <a:srgbClr val="FF0000"/>
                </a:solidFill>
              </a:rPr>
              <a:t>thre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properties </a:t>
            </a:r>
            <a:r>
              <a:rPr lang="en-US" dirty="0" smtClean="0"/>
              <a:t>that will be studied in this chapter: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Atomic Radius</a:t>
            </a:r>
          </a:p>
          <a:p>
            <a:pPr marL="514350" indent="-514350">
              <a:buAutoNum type="arabicPeriod"/>
            </a:pPr>
            <a:r>
              <a:rPr lang="en-US" dirty="0" smtClean="0"/>
              <a:t>Metallic Character</a:t>
            </a:r>
          </a:p>
          <a:p>
            <a:pPr marL="514350" indent="-514350">
              <a:buAutoNum type="arabicPeriod"/>
            </a:pPr>
            <a:r>
              <a:rPr lang="en-US" dirty="0" smtClean="0"/>
              <a:t>Ionization Energy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7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638800"/>
          </a:xfrm>
        </p:spPr>
        <p:txBody>
          <a:bodyPr/>
          <a:lstStyle/>
          <a:p>
            <a:endParaRPr lang="en-US" dirty="0" smtClean="0">
              <a:ea typeface="ヒラギノ角ゴ Pro W3" pitchFamily="127" charset="-128"/>
            </a:endParaRPr>
          </a:p>
          <a:p>
            <a:endParaRPr lang="en-US" dirty="0">
              <a:ea typeface="ヒラギノ角ゴ Pro W3" pitchFamily="127" charset="-128"/>
            </a:endParaRPr>
          </a:p>
          <a:p>
            <a:endParaRPr lang="en-US" dirty="0" smtClean="0">
              <a:ea typeface="ヒラギノ角ゴ Pro W3" pitchFamily="127" charset="-128"/>
            </a:endParaRPr>
          </a:p>
          <a:p>
            <a:pPr marL="0" indent="0">
              <a:buNone/>
            </a:pPr>
            <a:endParaRPr lang="en-US" dirty="0" smtClean="0">
              <a:ea typeface="ヒラギノ角ゴ Pro W3" pitchFamily="127" charset="-128"/>
            </a:endParaRPr>
          </a:p>
          <a:p>
            <a:pPr marL="0" indent="0">
              <a:buNone/>
            </a:pPr>
            <a:endParaRPr lang="en-US" dirty="0" smtClean="0">
              <a:ea typeface="ヒラギノ角ゴ Pro W3" pitchFamily="127" charset="-128"/>
            </a:endParaRPr>
          </a:p>
          <a:p>
            <a:pPr marL="0" indent="0">
              <a:buNone/>
            </a:pPr>
            <a:endParaRPr lang="en-US" dirty="0">
              <a:ea typeface="ヒラギノ角ゴ Pro W3" pitchFamily="127" charset="-128"/>
            </a:endParaRPr>
          </a:p>
          <a:p>
            <a:pPr lvl="1"/>
            <a:r>
              <a:rPr lang="en-US" sz="3200" dirty="0" smtClean="0">
                <a:ea typeface="ヒラギノ角ゴ Pro W3" pitchFamily="127" charset="-128"/>
              </a:rPr>
              <a:t>When </a:t>
            </a:r>
            <a:r>
              <a:rPr lang="en-US" sz="3200" dirty="0" smtClean="0">
                <a:ea typeface="ヒラギノ角ゴ Pro W3" pitchFamily="127" charset="-128"/>
              </a:rPr>
              <a:t>the elements are </a:t>
            </a:r>
            <a:r>
              <a:rPr lang="en-US" sz="3200" dirty="0" smtClean="0">
                <a:solidFill>
                  <a:srgbClr val="FF0000"/>
                </a:solidFill>
                <a:ea typeface="ヒラギノ角ゴ Pro W3" pitchFamily="127" charset="-128"/>
              </a:rPr>
              <a:t>arranged in order of increasing mass</a:t>
            </a:r>
            <a:r>
              <a:rPr lang="en-US" sz="3200" dirty="0" smtClean="0">
                <a:ea typeface="ヒラギノ角ゴ Pro W3" pitchFamily="127" charset="-128"/>
              </a:rPr>
              <a:t>, certain sets of </a:t>
            </a:r>
            <a:r>
              <a:rPr lang="en-US" sz="3200" dirty="0" smtClean="0">
                <a:solidFill>
                  <a:srgbClr val="FF0000"/>
                </a:solidFill>
                <a:ea typeface="ヒラギノ角ゴ Pro W3" pitchFamily="127" charset="-128"/>
              </a:rPr>
              <a:t>properties recur periodically.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Z:\50627 IRDVD Tro Chemistry A Molecular Approach\Working Files 50627\JPEG 50627\ch02\02_1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9"/>
          <a:stretch>
            <a:fillRect/>
          </a:stretch>
        </p:blipFill>
        <p:spPr bwMode="auto">
          <a:xfrm>
            <a:off x="0" y="304801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0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ヒラギノ角ゴ Pro W3" pitchFamily="127" charset="-128"/>
                <a:cs typeface="Arial" pitchFamily="34" charset="0"/>
              </a:rPr>
              <a:t>Mendeleev’s Periodic </a:t>
            </a:r>
            <a:r>
              <a:rPr lang="en-US" sz="4000" dirty="0">
                <a:ea typeface="ヒラギノ角ゴ Pro W3" pitchFamily="127" charset="-128"/>
                <a:cs typeface="Arial" pitchFamily="34" charset="0"/>
              </a:rPr>
              <a:t>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24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ヒラギノ角ゴ Pro W3" pitchFamily="127" charset="-128"/>
              </a:rPr>
              <a:t>Mendeleev 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organized the known elements </a:t>
            </a:r>
            <a:r>
              <a:rPr lang="en-US" dirty="0" smtClean="0">
                <a:ea typeface="ヒラギノ角ゴ Pro W3" pitchFamily="127" charset="-128"/>
              </a:rPr>
              <a:t>in a </a:t>
            </a:r>
            <a:r>
              <a:rPr lang="en-US" dirty="0" smtClean="0">
                <a:ea typeface="ヒラギノ角ゴ Pro W3" pitchFamily="127" charset="-128"/>
              </a:rPr>
              <a:t>table so </a:t>
            </a:r>
            <a:r>
              <a:rPr lang="en-US" dirty="0" smtClean="0">
                <a:ea typeface="ヒラギノ角ゴ Pro W3" pitchFamily="127" charset="-128"/>
              </a:rPr>
              <a:t>that elements with </a:t>
            </a:r>
            <a:r>
              <a:rPr lang="en-US" dirty="0" smtClean="0">
                <a:solidFill>
                  <a:srgbClr val="FF0000"/>
                </a:solidFill>
                <a:ea typeface="ヒラギノ角ゴ Pro W3" pitchFamily="127" charset="-128"/>
              </a:rPr>
              <a:t>similar properties fall in the same vertical columns</a:t>
            </a:r>
            <a:r>
              <a:rPr lang="en-US" dirty="0" smtClean="0">
                <a:ea typeface="ヒラギノ角ゴ Pro W3" pitchFamily="127" charset="-128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Z:\50627 IRDVD Tro Chemistry A Molecular Approach\Working Files 50627\JPEG 50627\ch02\02_11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"/>
          <a:stretch>
            <a:fillRect/>
          </a:stretch>
        </p:blipFill>
        <p:spPr bwMode="auto">
          <a:xfrm>
            <a:off x="2743200" y="3429000"/>
            <a:ext cx="52292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4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Moseley discovered </a:t>
            </a:r>
            <a:r>
              <a:rPr lang="en-US" dirty="0" smtClean="0"/>
              <a:t>if elements </a:t>
            </a:r>
            <a:r>
              <a:rPr lang="en-US" dirty="0"/>
              <a:t>are arranged by increasing </a:t>
            </a:r>
            <a:r>
              <a:rPr lang="en-US" dirty="0" smtClean="0">
                <a:solidFill>
                  <a:srgbClr val="FF0000"/>
                </a:solidFill>
              </a:rPr>
              <a:t>atomic number </a:t>
            </a:r>
            <a:r>
              <a:rPr lang="en-US" dirty="0"/>
              <a:t>rather than atomic mass, the </a:t>
            </a:r>
            <a:r>
              <a:rPr lang="en-US" dirty="0" smtClean="0">
                <a:solidFill>
                  <a:srgbClr val="FF0000"/>
                </a:solidFill>
              </a:rPr>
              <a:t>repeating pattern  of properties </a:t>
            </a:r>
            <a:r>
              <a:rPr lang="en-US" dirty="0" smtClean="0"/>
              <a:t>of elements  can be better explained</a:t>
            </a:r>
          </a:p>
          <a:p>
            <a:pPr marL="0" indent="0">
              <a:buNone/>
            </a:pPr>
            <a:endParaRPr lang="en-US" dirty="0" smtClean="0"/>
          </a:p>
          <a:p>
            <a:pPr hangingPunct="0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modern periodic law </a:t>
            </a:r>
            <a:r>
              <a:rPr lang="en-US" dirty="0"/>
              <a:t>states that the properties of the elements repeat when the periodic table is arranged according to </a:t>
            </a:r>
            <a:r>
              <a:rPr lang="en-US" dirty="0" smtClean="0">
                <a:solidFill>
                  <a:srgbClr val="FF0000"/>
                </a:solidFill>
              </a:rPr>
              <a:t>increasing </a:t>
            </a:r>
            <a:r>
              <a:rPr lang="en-US" dirty="0">
                <a:solidFill>
                  <a:srgbClr val="FF0000"/>
                </a:solidFill>
              </a:rPr>
              <a:t>atomic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3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Periodic </a:t>
            </a:r>
            <a:r>
              <a:rPr lang="en-US" sz="4000" dirty="0"/>
              <a:t>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 1</a:t>
            </a:r>
          </a:p>
          <a:p>
            <a:pPr marL="0" indent="0">
              <a:buNone/>
            </a:pPr>
            <a:r>
              <a:rPr lang="en-US" dirty="0" smtClean="0"/>
              <a:t>Let’s 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ocate elements </a:t>
            </a:r>
            <a:r>
              <a:rPr lang="en-US" dirty="0" smtClean="0"/>
              <a:t>in the modern periodic table , whose </a:t>
            </a:r>
            <a:r>
              <a:rPr lang="en-US" dirty="0" smtClean="0">
                <a:solidFill>
                  <a:srgbClr val="FF0000"/>
                </a:solidFill>
              </a:rPr>
              <a:t>arrangement violates </a:t>
            </a:r>
            <a:r>
              <a:rPr lang="en-US" dirty="0" smtClean="0"/>
              <a:t>Mendeleev’s periodic law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periodic table is divided into </a:t>
            </a:r>
            <a:r>
              <a:rPr lang="en-US" dirty="0">
                <a:solidFill>
                  <a:srgbClr val="FF0000"/>
                </a:solidFill>
              </a:rPr>
              <a:t>vertical </a:t>
            </a:r>
            <a:r>
              <a:rPr lang="en-US" b="1" dirty="0"/>
              <a:t>columns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horizontal</a:t>
            </a:r>
            <a:r>
              <a:rPr lang="en-US" dirty="0"/>
              <a:t> </a:t>
            </a:r>
            <a:r>
              <a:rPr lang="en-US" b="1" dirty="0"/>
              <a:t>rows</a:t>
            </a:r>
            <a:r>
              <a:rPr lang="en-US" b="1" dirty="0" smtClean="0"/>
              <a:t>.</a:t>
            </a:r>
            <a:endParaRPr lang="en-US" b="1" dirty="0"/>
          </a:p>
          <a:p>
            <a:pPr lvl="1">
              <a:defRPr/>
            </a:pPr>
            <a:r>
              <a:rPr lang="en-US" sz="3200" dirty="0"/>
              <a:t>Each </a:t>
            </a:r>
            <a:r>
              <a:rPr lang="en-US" sz="3200" dirty="0">
                <a:solidFill>
                  <a:srgbClr val="FF0000"/>
                </a:solidFill>
              </a:rPr>
              <a:t>vertical column </a:t>
            </a:r>
            <a:r>
              <a:rPr lang="en-US" sz="3200" dirty="0"/>
              <a:t>is called a</a:t>
            </a:r>
            <a:r>
              <a:rPr lang="en-US" sz="3200" dirty="0">
                <a:solidFill>
                  <a:srgbClr val="FF0000"/>
                </a:solidFill>
              </a:rPr>
              <a:t> group </a:t>
            </a:r>
            <a:r>
              <a:rPr lang="en-US" sz="3200" dirty="0"/>
              <a:t>(or family).</a:t>
            </a:r>
          </a:p>
          <a:p>
            <a:pPr lvl="1">
              <a:defRPr/>
            </a:pPr>
            <a:r>
              <a:rPr lang="en-US" sz="3200" dirty="0"/>
              <a:t>Each </a:t>
            </a:r>
            <a:r>
              <a:rPr lang="en-US" sz="3200" dirty="0">
                <a:solidFill>
                  <a:srgbClr val="FF0000"/>
                </a:solidFill>
              </a:rPr>
              <a:t>horizontal row </a:t>
            </a:r>
            <a:r>
              <a:rPr lang="en-US" sz="3200" dirty="0"/>
              <a:t>is called a </a:t>
            </a:r>
            <a:r>
              <a:rPr lang="en-US" sz="3200" dirty="0">
                <a:solidFill>
                  <a:srgbClr val="FF0000"/>
                </a:solidFill>
              </a:rPr>
              <a:t>period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dirty="0"/>
              <a:t>There are a total of </a:t>
            </a:r>
            <a:r>
              <a:rPr lang="en-US" dirty="0">
                <a:solidFill>
                  <a:srgbClr val="FF0000"/>
                </a:solidFill>
              </a:rPr>
              <a:t>18 groups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7 periods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5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American </a:t>
            </a:r>
            <a:r>
              <a:rPr lang="en-US" dirty="0"/>
              <a:t>chemists designated the</a:t>
            </a:r>
            <a:r>
              <a:rPr lang="en-US" dirty="0">
                <a:solidFill>
                  <a:srgbClr val="FF0000"/>
                </a:solidFill>
              </a:rPr>
              <a:t> groups </a:t>
            </a:r>
            <a:r>
              <a:rPr lang="en-US" dirty="0"/>
              <a:t>with a </a:t>
            </a:r>
            <a:r>
              <a:rPr lang="en-US" dirty="0">
                <a:solidFill>
                  <a:srgbClr val="FF0000"/>
                </a:solidFill>
              </a:rPr>
              <a:t>Roman numeral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letter A or 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g06_02-01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8"/>
          <a:stretch>
            <a:fillRect/>
          </a:stretch>
        </p:blipFill>
        <p:spPr bwMode="auto">
          <a:xfrm>
            <a:off x="381000" y="3124200"/>
            <a:ext cx="8153400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>
                <a:ea typeface="ヒラギノ角ゴ Pro W3" pitchFamily="127" charset="-128"/>
                <a:cs typeface="Arial" pitchFamily="34" charset="0"/>
              </a:rPr>
              <a:t>Periodic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dirty="0"/>
              <a:t>In 1920, the International Union of Pure and Applied Chemistry </a:t>
            </a:r>
            <a:r>
              <a:rPr lang="en-US" dirty="0">
                <a:solidFill>
                  <a:srgbClr val="FF0000"/>
                </a:solidFill>
              </a:rPr>
              <a:t>(IUPAC) </a:t>
            </a:r>
            <a:r>
              <a:rPr lang="en-US" dirty="0"/>
              <a:t>proposed a new numbering scheme.  In it, the groups are assigned numbers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through 18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1" descr="fg06_02-03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6"/>
          <a:stretch>
            <a:fillRect/>
          </a:stretch>
        </p:blipFill>
        <p:spPr bwMode="auto">
          <a:xfrm>
            <a:off x="685800" y="3276600"/>
            <a:ext cx="7848599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9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727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Periodic Table &amp; Classification of Elements</vt:lpstr>
      <vt:lpstr>Mendeleev’s Periodic Table</vt:lpstr>
      <vt:lpstr>PowerPoint Presentation</vt:lpstr>
      <vt:lpstr>Mendeleev’s Periodic Table</vt:lpstr>
      <vt:lpstr>Modern Periodic Table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 Some families have common names. </vt:lpstr>
      <vt:lpstr>Some families have common names</vt:lpstr>
      <vt:lpstr>PowerPoint Presentation</vt:lpstr>
      <vt:lpstr>Prediction of New Elements</vt:lpstr>
      <vt:lpstr>Prediction of New Elements</vt:lpstr>
      <vt:lpstr>Prediction of New Elements</vt:lpstr>
      <vt:lpstr>Prediction of New Elements</vt:lpstr>
      <vt:lpstr>Prediction of New Elements</vt:lpstr>
      <vt:lpstr>Periodic Trends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Periodic Law</dc:title>
  <dc:creator>Bushra</dc:creator>
  <cp:lastModifiedBy>Bushra</cp:lastModifiedBy>
  <cp:revision>118</cp:revision>
  <dcterms:created xsi:type="dcterms:W3CDTF">2014-02-05T01:30:47Z</dcterms:created>
  <dcterms:modified xsi:type="dcterms:W3CDTF">2014-02-05T17:12:53Z</dcterms:modified>
</cp:coreProperties>
</file>